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5" r:id="rId2"/>
    <p:sldId id="405" r:id="rId3"/>
    <p:sldId id="392" r:id="rId4"/>
    <p:sldId id="406" r:id="rId5"/>
    <p:sldId id="407" r:id="rId6"/>
    <p:sldId id="412" r:id="rId7"/>
    <p:sldId id="413" r:id="rId8"/>
    <p:sldId id="414" r:id="rId9"/>
    <p:sldId id="399" r:id="rId10"/>
    <p:sldId id="415" r:id="rId11"/>
    <p:sldId id="408" r:id="rId12"/>
    <p:sldId id="400" r:id="rId13"/>
    <p:sldId id="416" r:id="rId14"/>
    <p:sldId id="402" r:id="rId15"/>
    <p:sldId id="403" r:id="rId16"/>
    <p:sldId id="40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xmlns="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3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হবে।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6-Oct-17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6-Oct-17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6-Oct-17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6-Oct-17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6-Oct-17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6-Oct-17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6-Oct-17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6-Oct-17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6-Oct-17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6-Oct-17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6-Oct-17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F0604C2-A021-4D55-B030-657F0AA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536696-397C-458B-8A2A-59068F39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F10FE8-48CE-480D-AF1E-0ECFBE05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6-Oct-17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4C8DF6-A935-4427-B35E-7269EDB9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E03D55-E45B-4E22-A4CE-CBF9A147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jp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27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6-Oct-17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0" y="387928"/>
            <a:ext cx="11356769" cy="60992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1334" y="4983019"/>
            <a:ext cx="1111794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জানাচ্ছি।</a:t>
            </a:r>
            <a:endParaRPr lang="en-US"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6-Oct-17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152400"/>
            <a:ext cx="11873345" cy="6345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262" y="1032953"/>
            <a:ext cx="4240738" cy="37114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9" t="7587" r="14261" b="21425"/>
          <a:stretch/>
        </p:blipFill>
        <p:spPr>
          <a:xfrm>
            <a:off x="7272329" y="1264862"/>
            <a:ext cx="978461" cy="32475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9" t="7587" r="14261" b="21425"/>
          <a:stretch/>
        </p:blipFill>
        <p:spPr>
          <a:xfrm>
            <a:off x="10207712" y="1264862"/>
            <a:ext cx="978461" cy="32475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9" t="7587" r="14261" b="21425"/>
          <a:stretch/>
        </p:blipFill>
        <p:spPr>
          <a:xfrm>
            <a:off x="9229251" y="1264862"/>
            <a:ext cx="978461" cy="32475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9" t="7587" r="14261" b="21425"/>
          <a:stretch/>
        </p:blipFill>
        <p:spPr>
          <a:xfrm>
            <a:off x="8250790" y="1264862"/>
            <a:ext cx="978461" cy="324758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84955" y="496631"/>
            <a:ext cx="4553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বাতি না জ্বালিয়ে পর্দা সরিয়ে দিনের আলো ব্যবহার করে।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15930" y="588788"/>
            <a:ext cx="4328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 যাচ্ছে?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3182" y="598708"/>
            <a:ext cx="5527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 </a:t>
            </a:r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 সংরক্ষণ করা যায়?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18869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07383 -0.002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-11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0.075 -0.001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6-Oct-17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29" y="1653486"/>
            <a:ext cx="3333750" cy="3985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15" y="1688122"/>
            <a:ext cx="4492116" cy="1740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66" y="3706112"/>
            <a:ext cx="4467665" cy="2310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709326" y="1731482"/>
            <a:ext cx="4960294" cy="44611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16683" y="1731482"/>
            <a:ext cx="4960294" cy="44611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85633" y="738908"/>
            <a:ext cx="4328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দেখা যাচ্ছে?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705" y="700183"/>
            <a:ext cx="5527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কিভাবে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শক্তি সংরক্ষণ করা যায়?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righ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1972" y="1761622"/>
            <a:ext cx="1912277" cy="938749"/>
          </a:xfrm>
          <a:prstGeom prst="rect">
            <a:avLst/>
          </a:prstGeom>
        </p:spPr>
      </p:pic>
      <p:pic>
        <p:nvPicPr>
          <p:cNvPr id="20" name="Picture 19" descr="wrong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5730" y="1987618"/>
            <a:ext cx="1199797" cy="9578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82771" y="625494"/>
            <a:ext cx="9392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গাড়ির বদলে যথাসম্ভব পায়ে হাঁটা বা সাইকেল ব্যবহার করা।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6-Oct-17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 descr="download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6725" y="260200"/>
            <a:ext cx="2019048" cy="13333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69880" y="260199"/>
            <a:ext cx="242889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06182" y="4904510"/>
            <a:ext cx="8960067" cy="7772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শক্তি  সংরক্ষণে র জন্য শ্রেণিকক্ষে কিছু নিয়ম তৈরি কর।</a:t>
            </a:r>
            <a:endParaRPr lang="en-US" sz="3600" b="1" i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397" y="1307866"/>
            <a:ext cx="3195013" cy="2834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009"/>
            <a:ext cx="2371036" cy="276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6-Oct-17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4BE7D4E-1F59-4130-B3C4-73E508AE73AA}"/>
              </a:ext>
            </a:extLst>
          </p:cNvPr>
          <p:cNvSpPr txBox="1"/>
          <p:nvPr/>
        </p:nvSpPr>
        <p:spPr>
          <a:xfrm>
            <a:off x="6218918" y="324101"/>
            <a:ext cx="4376511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8EC7FEC-F346-4E2F-A6EA-4A3747ABAED8}"/>
              </a:ext>
            </a:extLst>
          </p:cNvPr>
          <p:cNvSpPr txBox="1"/>
          <p:nvPr/>
        </p:nvSpPr>
        <p:spPr>
          <a:xfrm>
            <a:off x="6270170" y="2529155"/>
            <a:ext cx="4426859" cy="19389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৩৭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07" y="773188"/>
            <a:ext cx="3786330" cy="5213063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79998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6-Oct-17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Horizontal Scroll 11"/>
          <p:cNvSpPr/>
          <p:nvPr/>
        </p:nvSpPr>
        <p:spPr>
          <a:xfrm>
            <a:off x="4885350" y="204695"/>
            <a:ext cx="2684683" cy="5448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43656" y="2813612"/>
            <a:ext cx="5870518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শক্তি সংরক্ষণ</a:t>
            </a: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 কী বুঝ?</a:t>
            </a:r>
          </a:p>
          <a:p>
            <a:pPr marL="742950" indent="-742950">
              <a:buAutoNum type="arabicPeriod"/>
            </a:pP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নবায়নযোগ্য সম্পদ বলতে কী বুঝ?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6-Oct-17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3403570" y="703943"/>
            <a:ext cx="2944092" cy="63038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5" name="Picture 14" descr="download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6903" y="237431"/>
            <a:ext cx="2686050" cy="17049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57830" y="2569028"/>
            <a:ext cx="84763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শক্তি সংরক্ষণের জন্য কী করবে তার একটি তালিকা তৈরি কর।</a:t>
            </a:r>
            <a:endParaRPr lang="bn-IN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6-Oct-17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333015"/>
            <a:ext cx="11485418" cy="6198413"/>
          </a:xfrm>
          <a:prstGeom prst="rect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algn="ctr" rotWithShape="0">
              <a:srgbClr val="000000"/>
            </a:outerShdw>
            <a:softEdge rad="317500"/>
          </a:effectLst>
        </p:spPr>
      </p:pic>
      <p:sp>
        <p:nvSpPr>
          <p:cNvPr id="15" name="Rectangle 14"/>
          <p:cNvSpPr/>
          <p:nvPr/>
        </p:nvSpPr>
        <p:spPr>
          <a:xfrm>
            <a:off x="740853" y="745569"/>
            <a:ext cx="23625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সকলকে ধন্যবাদ</a:t>
            </a:r>
          </a:p>
          <a:p>
            <a:pPr algn="ctr"/>
            <a:r>
              <a:rPr lang="bn-IN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আজকের পাঠ </a:t>
            </a:r>
          </a:p>
          <a:p>
            <a:pPr algn="ctr"/>
            <a:r>
              <a:rPr lang="bn-IN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এখানেই শেষ।</a:t>
            </a: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6-Oct-17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Horizontal Scroll 2"/>
          <p:cNvSpPr/>
          <p:nvPr/>
        </p:nvSpPr>
        <p:spPr>
          <a:xfrm>
            <a:off x="760929" y="2241860"/>
            <a:ext cx="4489950" cy="74558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b="1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Sukesh Sutradh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41327" y="416073"/>
            <a:ext cx="1259212" cy="171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49" y="4437744"/>
            <a:ext cx="2171700" cy="2105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82818" y="208673"/>
            <a:ext cx="2171700" cy="21050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3560" y="163253"/>
            <a:ext cx="2171700" cy="21050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4" y="4383588"/>
            <a:ext cx="2171700" cy="2105025"/>
          </a:xfrm>
          <a:prstGeom prst="rect">
            <a:avLst/>
          </a:prstGeom>
        </p:spPr>
      </p:pic>
      <p:pic>
        <p:nvPicPr>
          <p:cNvPr id="27" name="Picture 26" descr="Sukesh Sutradha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2874" y="526913"/>
            <a:ext cx="1309638" cy="1712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Horizontal Scroll 24"/>
          <p:cNvSpPr/>
          <p:nvPr/>
        </p:nvSpPr>
        <p:spPr>
          <a:xfrm>
            <a:off x="6802569" y="2144880"/>
            <a:ext cx="4489950" cy="74558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44" y="3138738"/>
            <a:ext cx="1800225" cy="2543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4050" y="3496699"/>
            <a:ext cx="349607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সুকেশ সূত্রধর,</a:t>
            </a:r>
            <a:endParaRPr lang="bn-IN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কোয়রপুর সরকারি প্রাথমিক বিদ্যালয়,</a:t>
            </a: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নাসিরনগর, ব্রাহ্মণবাড়িয়া।</a:t>
            </a: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নং-০১৭২২ ২৬৯৪৬১</a:t>
            </a: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sukeshbd@gmail.com</a:t>
            </a:r>
            <a:r>
              <a:rPr lang="bn-IN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38109" y="3477388"/>
            <a:ext cx="412865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বিষয়-প্রাথমিক বিজ্ঞান,</a:t>
            </a: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5 </a:t>
            </a:r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(পদার্থ ও শক্তি),</a:t>
            </a:r>
            <a:endParaRPr lang="bn-IN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শিরোনাম- </a:t>
            </a:r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শক্তির যথাযথ ব্যবহার ও সংরক্ষণ</a:t>
            </a:r>
            <a:r>
              <a:rPr lang="bn-IN" sz="2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2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৪০ মিনিট।</a:t>
            </a:r>
            <a:endParaRPr lang="bn-IN" sz="1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11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44" y="508486"/>
            <a:ext cx="1505397" cy="150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35480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6-Oct-17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6" y="1233055"/>
            <a:ext cx="5195454" cy="5141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199487" y="406399"/>
            <a:ext cx="3793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দেখা যাচ্ছে?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10" y="1165126"/>
            <a:ext cx="5324764" cy="5152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572562" y="5609788"/>
            <a:ext cx="2937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বৃক্ষরোপণ করছে।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17521" y="5609788"/>
            <a:ext cx="2146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পায়ে হাঁটছে।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82838" y="434534"/>
            <a:ext cx="9405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বৃক্ষরোপণ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 পায়ে হাঁটা হচ্ছে শক্তি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সংরক্ষণের একটি উপায়।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6-Oct-17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Down Arrow Callout 11"/>
          <p:cNvSpPr/>
          <p:nvPr/>
        </p:nvSpPr>
        <p:spPr>
          <a:xfrm>
            <a:off x="2191658" y="1332927"/>
            <a:ext cx="7489371" cy="1016001"/>
          </a:xfrm>
          <a:prstGeom prst="downArrowCallout">
            <a:avLst>
              <a:gd name="adj1" fmla="val 24193"/>
              <a:gd name="adj2" fmla="val 164516"/>
              <a:gd name="adj3" fmla="val 25000"/>
              <a:gd name="adj4" fmla="val 6497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আজকের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পাঠ 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1872343" y="2624701"/>
            <a:ext cx="8432800" cy="2017485"/>
          </a:xfrm>
          <a:prstGeom prst="horizontalScroll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শক্তির যথাযথ ব্যবহার এবং</a:t>
            </a:r>
            <a:r>
              <a:rPr lang="bn-IN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সংরক্ষণ</a:t>
            </a:r>
            <a:r>
              <a:rPr lang="bn-IN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6-Oct-17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Diagonal Stripe 11"/>
          <p:cNvSpPr/>
          <p:nvPr/>
        </p:nvSpPr>
        <p:spPr>
          <a:xfrm rot="2742128">
            <a:off x="4053808" y="-136272"/>
            <a:ext cx="3126125" cy="3252782"/>
          </a:xfrm>
          <a:prstGeom prst="diagStripe">
            <a:avLst>
              <a:gd name="adj" fmla="val 71759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3886" y="870858"/>
            <a:ext cx="2307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/>
          </a:p>
        </p:txBody>
      </p:sp>
      <p:sp>
        <p:nvSpPr>
          <p:cNvPr id="16" name="Round Diagonal Corner Rectangle 15"/>
          <p:cNvSpPr/>
          <p:nvPr/>
        </p:nvSpPr>
        <p:spPr>
          <a:xfrm>
            <a:off x="1016000" y="2394859"/>
            <a:ext cx="10464801" cy="1248228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১৬.৪.১ শক্তির যথাযথ ব্যবহার ও অপচয় রোধ বর্ণনা করতে পারবে।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6-Oct-17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973" y="2030997"/>
            <a:ext cx="2017810" cy="2630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64" y="2196071"/>
            <a:ext cx="2259365" cy="24658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52" y="1921326"/>
            <a:ext cx="2740602" cy="27406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14" y="2030996"/>
            <a:ext cx="2630932" cy="263093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40852" y="1787236"/>
            <a:ext cx="4960294" cy="44611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691745" y="1743542"/>
            <a:ext cx="5091547" cy="44611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85633" y="738908"/>
            <a:ext cx="4328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দেখা যাচ্ছে?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5668" y="741747"/>
            <a:ext cx="5527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কিভাবে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শক্তি সংরক্ষণ করা যায়?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righ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4178" y="4789003"/>
            <a:ext cx="2510950" cy="1232641"/>
          </a:xfrm>
          <a:prstGeom prst="rect">
            <a:avLst/>
          </a:prstGeom>
        </p:spPr>
      </p:pic>
      <p:pic>
        <p:nvPicPr>
          <p:cNvPr id="21" name="Picture 20" descr="wrong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7661" y="4666447"/>
            <a:ext cx="2087377" cy="14022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34330" y="738908"/>
            <a:ext cx="761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ব্যবহারের পর বাতি, পাখা ও যন্ত্রপাতি বন্ধ রেখে।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07648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6-Oct-17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439" y="1322128"/>
            <a:ext cx="2799949" cy="40446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67" y="1241743"/>
            <a:ext cx="2668748" cy="42137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05524" y="406399"/>
            <a:ext cx="4328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দেখা যাচ্ছে?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0142" y="381528"/>
            <a:ext cx="5527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কিভাবে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শক্তি সংরক্ষণ করা যায়?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righ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41418" y="5367554"/>
            <a:ext cx="2201588" cy="853137"/>
          </a:xfrm>
          <a:prstGeom prst="rect">
            <a:avLst/>
          </a:prstGeom>
        </p:spPr>
      </p:pic>
      <p:pic>
        <p:nvPicPr>
          <p:cNvPr id="17" name="Picture 16" descr="wron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5442" y="5384331"/>
            <a:ext cx="1580183" cy="7455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16572" y="406399"/>
            <a:ext cx="7975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অতিরিক্ত সময় ধরে ফ্রিজের দরজা খোলা না রেখে।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832427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6-Oct-17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"/>
          <a:stretch/>
        </p:blipFill>
        <p:spPr>
          <a:xfrm>
            <a:off x="302583" y="1316182"/>
            <a:ext cx="5654871" cy="470014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572" y="1316182"/>
            <a:ext cx="5592771" cy="470014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116360" y="350981"/>
            <a:ext cx="4328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দেখা যাচ্ছে?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6836" y="372292"/>
            <a:ext cx="5527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কিভাবে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শক্তি সংরক্ষণ করা যায়?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righ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29676" y="4555942"/>
            <a:ext cx="2510950" cy="1232641"/>
          </a:xfrm>
          <a:prstGeom prst="rect">
            <a:avLst/>
          </a:prstGeom>
        </p:spPr>
      </p:pic>
      <p:pic>
        <p:nvPicPr>
          <p:cNvPr id="17" name="Picture 16" descr="wron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8579" y="4700472"/>
            <a:ext cx="1652186" cy="10881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81766" y="391626"/>
            <a:ext cx="7386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বাড়িতে ছায়ার ব্যবস্থা করার জন্য গাছ লাগিয়ে।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9688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6-Oct-17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72725" y="2670647"/>
            <a:ext cx="8808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kern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নিচের দেখানো ছকের  মতো খাতায় একটি ছক তৈরি করি-</a:t>
            </a:r>
            <a:endParaRPr lang="en-US" sz="3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70299" y="328655"/>
            <a:ext cx="2998159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b="1" i="0" u="none" strike="noStrike" kern="0" cap="none" spc="0" normalizeH="0" baseline="0" noProof="0" dirty="0" err="1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6" name="Picture 15" descr="downlo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2905" y="328654"/>
            <a:ext cx="3258385" cy="195987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63603" y="5203384"/>
            <a:ext cx="10609943" cy="478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৪।</a:t>
            </a:r>
            <a:endParaRPr lang="bn-BD" sz="2800" b="1" kern="0" dirty="0" smtClean="0">
              <a:ln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0863" y="4731682"/>
            <a:ext cx="10609943" cy="4789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</a:t>
            </a:r>
            <a:endParaRPr lang="bn-BD" sz="2800" b="1" kern="0" dirty="0" smtClean="0">
              <a:ln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0863" y="4252720"/>
            <a:ext cx="10609943" cy="478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bn-BD" sz="2800" b="1" kern="0" dirty="0" smtClean="0">
              <a:ln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3603" y="3780984"/>
            <a:ext cx="10609943" cy="478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endParaRPr lang="bn-BD" sz="2800" b="1" kern="0" dirty="0" smtClean="0">
              <a:ln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0863" y="3309282"/>
            <a:ext cx="10609943" cy="4789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800" b="1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শক্তি</a:t>
            </a:r>
            <a:r>
              <a:rPr lang="bn-IN" sz="2800" b="1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800" b="1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সংরক্ষণে </a:t>
            </a:r>
            <a:r>
              <a:rPr lang="bn-IN" sz="2800" b="1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 উপায় </a:t>
            </a:r>
            <a:endParaRPr lang="bn-BD" sz="2800" b="1" kern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2857</TotalTime>
  <Words>475</Words>
  <Application>Microsoft Office PowerPoint</Application>
  <PresentationFormat>Custom</PresentationFormat>
  <Paragraphs>104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Sukesh Sutradhar</cp:lastModifiedBy>
  <cp:revision>1140</cp:revision>
  <dcterms:created xsi:type="dcterms:W3CDTF">2017-07-12T02:49:00Z</dcterms:created>
  <dcterms:modified xsi:type="dcterms:W3CDTF">2017-10-06T05:36:37Z</dcterms:modified>
</cp:coreProperties>
</file>